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um Marples" initials="CM" lastIdx="1" clrIdx="0">
    <p:extLst>
      <p:ext uri="{19B8F6BF-5375-455C-9EA6-DF929625EA0E}">
        <p15:presenceInfo xmlns:p15="http://schemas.microsoft.com/office/powerpoint/2012/main" userId="S-1-5-21-1664130791-3153540899-3044996548-4740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D3896-183D-409C-BAAF-EBFDEC69EF62}" v="10" dt="2025-02-13T01:57:52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94434" autoAdjust="0"/>
  </p:normalViewPr>
  <p:slideViewPr>
    <p:cSldViewPr snapToGrid="0" showGuides="1">
      <p:cViewPr varScale="1">
        <p:scale>
          <a:sx n="96" d="100"/>
          <a:sy n="96" d="100"/>
        </p:scale>
        <p:origin x="304" y="288"/>
      </p:cViewPr>
      <p:guideLst>
        <p:guide orient="horz" pos="37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um Marples" userId="181b5ecd0973825d" providerId="LiveId" clId="{A9CD3896-183D-409C-BAAF-EBFDEC69EF62}"/>
    <pc:docChg chg="undo custSel modSld">
      <pc:chgData name="Callum Marples" userId="181b5ecd0973825d" providerId="LiveId" clId="{A9CD3896-183D-409C-BAAF-EBFDEC69EF62}" dt="2025-02-13T02:03:23.609" v="116" actId="21"/>
      <pc:docMkLst>
        <pc:docMk/>
      </pc:docMkLst>
      <pc:sldChg chg="addSp delSp modSp mod">
        <pc:chgData name="Callum Marples" userId="181b5ecd0973825d" providerId="LiveId" clId="{A9CD3896-183D-409C-BAAF-EBFDEC69EF62}" dt="2025-02-13T02:03:23.609" v="116" actId="21"/>
        <pc:sldMkLst>
          <pc:docMk/>
          <pc:sldMk cId="2704847163" sldId="257"/>
        </pc:sldMkLst>
        <pc:spChg chg="add mod">
          <ac:chgData name="Callum Marples" userId="181b5ecd0973825d" providerId="LiveId" clId="{A9CD3896-183D-409C-BAAF-EBFDEC69EF62}" dt="2025-02-13T00:05:25.056" v="16" actId="207"/>
          <ac:spMkLst>
            <pc:docMk/>
            <pc:sldMk cId="2704847163" sldId="257"/>
            <ac:spMk id="8" creationId="{A46CC1D6-2BB3-5D84-59A9-51A16DDAD1CB}"/>
          </ac:spMkLst>
        </pc:spChg>
        <pc:spChg chg="mod">
          <ac:chgData name="Callum Marples" userId="181b5ecd0973825d" providerId="LiveId" clId="{A9CD3896-183D-409C-BAAF-EBFDEC69EF62}" dt="2025-02-13T00:11:15.651" v="26"/>
          <ac:spMkLst>
            <pc:docMk/>
            <pc:sldMk cId="2704847163" sldId="257"/>
            <ac:spMk id="12" creationId="{4DF40113-565B-7A9D-4D23-2F18ED96B0CC}"/>
          </ac:spMkLst>
        </pc:spChg>
        <pc:spChg chg="add del mod">
          <ac:chgData name="Callum Marples" userId="181b5ecd0973825d" providerId="LiveId" clId="{A9CD3896-183D-409C-BAAF-EBFDEC69EF62}" dt="2025-02-13T02:03:23.609" v="116" actId="21"/>
          <ac:spMkLst>
            <pc:docMk/>
            <pc:sldMk cId="2704847163" sldId="257"/>
            <ac:spMk id="15" creationId="{FD291E50-884A-4826-2B6D-0935EE139A30}"/>
          </ac:spMkLst>
        </pc:spChg>
        <pc:grpChg chg="add del mod">
          <ac:chgData name="Callum Marples" userId="181b5ecd0973825d" providerId="LiveId" clId="{A9CD3896-183D-409C-BAAF-EBFDEC69EF62}" dt="2025-02-13T00:11:29.875" v="29" actId="478"/>
          <ac:grpSpMkLst>
            <pc:docMk/>
            <pc:sldMk cId="2704847163" sldId="257"/>
            <ac:grpSpMk id="9" creationId="{C74E8AC2-B84F-F71D-7490-B5C91D66163F}"/>
          </ac:grpSpMkLst>
        </pc:grpChg>
        <pc:grpChg chg="add del mod">
          <ac:chgData name="Callum Marples" userId="181b5ecd0973825d" providerId="LiveId" clId="{A9CD3896-183D-409C-BAAF-EBFDEC69EF62}" dt="2025-02-13T00:11:29.303" v="28" actId="478"/>
          <ac:grpSpMkLst>
            <pc:docMk/>
            <pc:sldMk cId="2704847163" sldId="257"/>
            <ac:grpSpMk id="10" creationId="{2A226AEE-4333-9F7A-C86F-172605B30C4C}"/>
          </ac:grpSpMkLst>
        </pc:grpChg>
        <pc:picChg chg="add mod ord">
          <ac:chgData name="Callum Marples" userId="181b5ecd0973825d" providerId="LiveId" clId="{A9CD3896-183D-409C-BAAF-EBFDEC69EF62}" dt="2025-02-13T00:05:27.705" v="17" actId="1076"/>
          <ac:picMkLst>
            <pc:docMk/>
            <pc:sldMk cId="2704847163" sldId="257"/>
            <ac:picMk id="3" creationId="{5CFADA34-D0CF-F9F7-9087-68D52DB12F26}"/>
          </ac:picMkLst>
        </pc:picChg>
        <pc:picChg chg="add del mod">
          <ac:chgData name="Callum Marples" userId="181b5ecd0973825d" providerId="LiveId" clId="{A9CD3896-183D-409C-BAAF-EBFDEC69EF62}" dt="2025-02-13T01:50:58.049" v="36" actId="478"/>
          <ac:picMkLst>
            <pc:docMk/>
            <pc:sldMk cId="2704847163" sldId="257"/>
            <ac:picMk id="3" creationId="{AB0F50FF-FD4E-FD44-CF96-B66B4F4E36C3}"/>
          </ac:picMkLst>
        </pc:picChg>
        <pc:picChg chg="add del mod">
          <ac:chgData name="Callum Marples" userId="181b5ecd0973825d" providerId="LiveId" clId="{A9CD3896-183D-409C-BAAF-EBFDEC69EF62}" dt="2025-02-13T01:52:48.828" v="45" actId="478"/>
          <ac:picMkLst>
            <pc:docMk/>
            <pc:sldMk cId="2704847163" sldId="257"/>
            <ac:picMk id="9" creationId="{A8E6A659-C8B1-657A-FCC7-D45099D35BD5}"/>
          </ac:picMkLst>
        </pc:picChg>
        <pc:picChg chg="add del mod">
          <ac:chgData name="Callum Marples" userId="181b5ecd0973825d" providerId="LiveId" clId="{A9CD3896-183D-409C-BAAF-EBFDEC69EF62}" dt="2025-02-13T01:55:24.249" v="77" actId="478"/>
          <ac:picMkLst>
            <pc:docMk/>
            <pc:sldMk cId="2704847163" sldId="257"/>
            <ac:picMk id="12" creationId="{6E57D779-4E5C-43D8-F0EF-5235C7105CC2}"/>
          </ac:picMkLst>
        </pc:picChg>
        <pc:picChg chg="mod">
          <ac:chgData name="Callum Marples" userId="181b5ecd0973825d" providerId="LiveId" clId="{A9CD3896-183D-409C-BAAF-EBFDEC69EF62}" dt="2025-02-13T00:11:15.651" v="26"/>
          <ac:picMkLst>
            <pc:docMk/>
            <pc:sldMk cId="2704847163" sldId="257"/>
            <ac:picMk id="13" creationId="{6EE69F96-26CE-A73F-32A0-FADAEE4F47AC}"/>
          </ac:picMkLst>
        </pc:picChg>
        <pc:picChg chg="add del mod ord">
          <ac:chgData name="Callum Marples" userId="181b5ecd0973825d" providerId="LiveId" clId="{A9CD3896-183D-409C-BAAF-EBFDEC69EF62}" dt="2025-02-13T02:03:23.609" v="116" actId="21"/>
          <ac:picMkLst>
            <pc:docMk/>
            <pc:sldMk cId="2704847163" sldId="257"/>
            <ac:picMk id="14" creationId="{E6994872-838B-423F-9F03-06A49D84D5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247B3-F476-4221-A1B3-BE2F39EE4910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73360-79DA-4A83-AF68-B650673C27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6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73360-79DA-4A83-AF68-B650673C271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6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73360-79DA-4A83-AF68-B650673C271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9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>
            <a:off x="0" y="-1"/>
            <a:ext cx="12192000" cy="6858001"/>
          </a:xfrm>
          <a:prstGeom prst="rect">
            <a:avLst/>
          </a:prstGeom>
          <a:blipFill>
            <a:blip r:embed="rId2"/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6300" y="1742900"/>
            <a:ext cx="53594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16398" y="4161275"/>
            <a:ext cx="5359206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93878" cy="10309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80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>
            <a:off x="0" y="-1"/>
            <a:ext cx="12192000" cy="6858001"/>
          </a:xfrm>
          <a:prstGeom prst="rect">
            <a:avLst/>
          </a:prstGeom>
          <a:blipFill>
            <a:blip r:embed="rId2"/>
            <a:srcRect/>
            <a:stretch>
              <a:fillRect t="-45" b="-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96000" y="1742900"/>
            <a:ext cx="540000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396099" y="4161275"/>
            <a:ext cx="5399803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93878" cy="10309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96000" y="729000"/>
            <a:ext cx="5400000" cy="540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90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 flipH="1">
            <a:off x="0" y="0"/>
            <a:ext cx="12190412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940" t="-1372" b="-22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1876" y="2409650"/>
            <a:ext cx="7262923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5562600"/>
            <a:ext cx="11525096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3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93878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2005009" y="-2"/>
            <a:ext cx="10185395" cy="896472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>
    <p:ext uri="{DCECCB84-F9BA-43D5-87BE-67443E8EF086}">
      <p15:sldGuideLst xmlns:p15="http://schemas.microsoft.com/office/powerpoint/2012/main">
        <p15:guide id="1" pos="7">
          <p15:clr>
            <a:srgbClr val="FBAE40"/>
          </p15:clr>
        </p15:guide>
        <p15:guide id="2" pos="75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2005010" y="-1"/>
            <a:ext cx="10185395" cy="89647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012" y="98984"/>
            <a:ext cx="10185400" cy="698501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3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H="1" flipV="1"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801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 flipV="1">
            <a:off x="-3" y="0"/>
            <a:ext cx="12190413" cy="89647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2002004" y="1"/>
            <a:ext cx="10194758" cy="8964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2004" y="98987"/>
            <a:ext cx="10189995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Thursday, 31 October 2024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696455" cy="6259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Callum Marples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F9E0-7CC1-483F-AD0A-9F36236792E3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1997242" y="0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8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research/abstract/10.1103/PhysRevResearch.2.02341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ctrTitle"/>
          </p:nvPr>
        </p:nvSpPr>
        <p:spPr>
          <a:xfrm>
            <a:off x="3416106" y="2598308"/>
            <a:ext cx="5359400" cy="1079795"/>
          </a:xfrm>
        </p:spPr>
        <p:txBody>
          <a:bodyPr>
            <a:noAutofit/>
          </a:bodyPr>
          <a:lstStyle/>
          <a:p>
            <a: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SysBio Journal Club</a:t>
            </a: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GB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GB" sz="2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31</a:t>
            </a:r>
            <a:r>
              <a:rPr lang="en-GB" sz="2800" b="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GB" sz="28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October 2024</a:t>
            </a:r>
            <a:br>
              <a:rPr lang="en-GB" sz="40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GB" sz="4000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Subtitle 25"/>
          <p:cNvSpPr>
            <a:spLocks noGrp="1"/>
          </p:cNvSpPr>
          <p:nvPr>
            <p:ph type="body" sz="quarter" idx="10"/>
          </p:nvPr>
        </p:nvSpPr>
        <p:spPr>
          <a:xfrm>
            <a:off x="3416300" y="5036346"/>
            <a:ext cx="5359206" cy="1079795"/>
          </a:xfrm>
        </p:spPr>
        <p:txBody>
          <a:bodyPr/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Callum Marples</a:t>
            </a:r>
          </a:p>
        </p:txBody>
      </p:sp>
    </p:spTree>
    <p:extLst>
      <p:ext uri="{BB962C8B-B14F-4D97-AF65-F5344CB8AC3E}">
        <p14:creationId xmlns:p14="http://schemas.microsoft.com/office/powerpoint/2010/main" val="16123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5F20-6CFA-A17E-ADCC-AF03FDC4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A6E1E7-5A5C-5855-6C7B-F3BDF12A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9184C-8D41-2170-73A6-C66D24D6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6C0A5-4443-D5E2-EB33-BCA21DFB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10</a:t>
            </a:fld>
            <a:endParaRPr lang="en-GB"/>
          </a:p>
        </p:txBody>
      </p:sp>
      <p:pic>
        <p:nvPicPr>
          <p:cNvPr id="9" name="Picture 8" descr="A cow in a space capsule&#10;&#10;Description automatically generated">
            <a:extLst>
              <a:ext uri="{FF2B5EF4-FFF2-40B4-BE49-F238E27FC236}">
                <a16:creationId xmlns:a16="http://schemas.microsoft.com/office/drawing/2014/main" id="{A1FE215C-89F6-3A9C-F750-CF2214EF9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28" y="-39330"/>
            <a:ext cx="12303232" cy="7030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3D31A-A6A7-E5C9-722A-6D2FFC0C0EA6}"/>
              </a:ext>
            </a:extLst>
          </p:cNvPr>
          <p:cNvSpPr txBox="1"/>
          <p:nvPr/>
        </p:nvSpPr>
        <p:spPr>
          <a:xfrm>
            <a:off x="-1587" y="591647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Warning: highly idealised model</a:t>
            </a:r>
            <a:endParaRPr lang="en-GB" sz="48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87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Today’s Paper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2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B59E6-0E13-2246-E11B-8BDFF2B904C7}"/>
              </a:ext>
            </a:extLst>
          </p:cNvPr>
          <p:cNvSpPr txBox="1"/>
          <p:nvPr/>
        </p:nvSpPr>
        <p:spPr>
          <a:xfrm>
            <a:off x="838200" y="2018372"/>
            <a:ext cx="10515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Interplay of curvature and rigidity in shape-based models of confluent tissues</a:t>
            </a:r>
          </a:p>
          <a:p>
            <a:endParaRPr lang="en-GB" sz="2000" b="0" i="0" dirty="0">
              <a:solidFill>
                <a:srgbClr val="222222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sz="2000" b="0" i="0" dirty="0">
              <a:solidFill>
                <a:srgbClr val="222222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Sussman, D. M. (2020). Interplay of curvature and rigidity in shape-based models of confluent tissue.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Physical Review Research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GB" sz="2000" b="0" i="1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(2), 023417.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22222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DOI: </a:t>
            </a:r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10.1103/PhysRevResearch.2.023417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8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8DE-C77A-EB93-8909-6C668FD2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Background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7A43F-64F6-2AC9-071C-146EE86B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6183B-4AC4-D812-4361-0CD6BB74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2FCAC-0C8D-42CB-5752-20C796D1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3</a:t>
            </a:fld>
            <a:endParaRPr lang="en-GB" dirty="0"/>
          </a:p>
        </p:txBody>
      </p:sp>
      <p:pic>
        <p:nvPicPr>
          <p:cNvPr id="6" name="Movie 4">
            <a:hlinkClick r:id="" action="ppaction://media"/>
            <a:extLst>
              <a:ext uri="{FF2B5EF4-FFF2-40B4-BE49-F238E27FC236}">
                <a16:creationId xmlns:a16="http://schemas.microsoft.com/office/drawing/2014/main" id="{C8144FBB-5604-DD31-E549-4CF5C4454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21" y="1842798"/>
            <a:ext cx="6794091" cy="3397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451DA-79E7-48A3-99D4-0CE896F88E73}"/>
              </a:ext>
            </a:extLst>
          </p:cNvPr>
          <p:cNvSpPr txBox="1"/>
          <p:nvPr/>
        </p:nvSpPr>
        <p:spPr>
          <a:xfrm>
            <a:off x="7286881" y="1948889"/>
            <a:ext cx="4681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en-GB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Park et al. (2015). Unjamming and cell shape in the asthmatic airway epithelium. </a:t>
            </a:r>
            <a:r>
              <a:rPr lang="en-GB" b="0" i="1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Nature materials</a:t>
            </a:r>
            <a:r>
              <a:rPr lang="en-GB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14</a:t>
            </a:r>
            <a:r>
              <a:rPr lang="en-GB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(10), 1040-1048.</a:t>
            </a:r>
          </a:p>
          <a:p>
            <a:endParaRPr lang="en-GB" dirty="0">
              <a:solidFill>
                <a:srgbClr val="22222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dirty="0">
              <a:solidFill>
                <a:srgbClr val="22222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2000" dirty="0">
                <a:solidFill>
                  <a:srgbClr val="22222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Target shape index: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Critical shape index: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6E8C6-BF7C-795C-C250-8134528AE5F3}"/>
              </a:ext>
            </a:extLst>
          </p:cNvPr>
          <p:cNvSpPr txBox="1"/>
          <p:nvPr/>
        </p:nvSpPr>
        <p:spPr>
          <a:xfrm>
            <a:off x="9882179" y="3167008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dirty="0" err="1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124F9E-5181-2FFD-06C8-E0151FFBF42F}"/>
                  </a:ext>
                </a:extLst>
              </p:cNvPr>
              <p:cNvSpPr txBox="1"/>
              <p:nvPr/>
            </p:nvSpPr>
            <p:spPr>
              <a:xfrm>
                <a:off x="1457266" y="5387262"/>
                <a:ext cx="109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124F9E-5181-2FFD-06C8-E0151FFBF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66" y="5387262"/>
                <a:ext cx="1095492" cy="369332"/>
              </a:xfrm>
              <a:prstGeom prst="rect">
                <a:avLst/>
              </a:prstGeom>
              <a:blipFill>
                <a:blip r:embed="rId5"/>
                <a:stretch>
                  <a:fillRect l="-5556" r="-556" b="-3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834FDC-DB6D-7DFE-F6D6-0EF87436A993}"/>
                  </a:ext>
                </a:extLst>
              </p:cNvPr>
              <p:cNvSpPr txBox="1"/>
              <p:nvPr/>
            </p:nvSpPr>
            <p:spPr>
              <a:xfrm>
                <a:off x="4559457" y="5382340"/>
                <a:ext cx="1095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834FDC-DB6D-7DFE-F6D6-0EF87436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457" y="5382340"/>
                <a:ext cx="1095492" cy="369332"/>
              </a:xfrm>
              <a:prstGeom prst="rect">
                <a:avLst/>
              </a:prstGeom>
              <a:blipFill>
                <a:blip r:embed="rId6"/>
                <a:stretch>
                  <a:fillRect l="-5556" r="-556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AA0C84A-087D-B326-001C-25F4E9F5CD4F}"/>
              </a:ext>
            </a:extLst>
          </p:cNvPr>
          <p:cNvSpPr txBox="1"/>
          <p:nvPr/>
        </p:nvSpPr>
        <p:spPr>
          <a:xfrm>
            <a:off x="9938700" y="4485770"/>
            <a:ext cx="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2400" b="0" dirty="0">
              <a:latin typeface="+mj-lt"/>
            </a:endParaRPr>
          </a:p>
          <a:p>
            <a:endParaRPr lang="en-GB" sz="2400" dirty="0" err="1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B3EC7-870E-0FE4-0DBA-4D33BE3D7792}"/>
              </a:ext>
            </a:extLst>
          </p:cNvPr>
          <p:cNvSpPr txBox="1"/>
          <p:nvPr/>
        </p:nvSpPr>
        <p:spPr>
          <a:xfrm>
            <a:off x="1101213" y="1397241"/>
            <a:ext cx="188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Solid-like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A77BF-0259-FBB6-B75C-B40B1B074DC6}"/>
              </a:ext>
            </a:extLst>
          </p:cNvPr>
          <p:cNvSpPr txBox="1"/>
          <p:nvPr/>
        </p:nvSpPr>
        <p:spPr>
          <a:xfrm>
            <a:off x="4091398" y="1402157"/>
            <a:ext cx="1887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</a:rPr>
              <a:t>Fluid-like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80531E-97E0-A7C0-0C2E-0ED22713CA3A}"/>
                  </a:ext>
                </a:extLst>
              </p:cNvPr>
              <p:cNvSpPr txBox="1"/>
              <p:nvPr/>
            </p:nvSpPr>
            <p:spPr>
              <a:xfrm>
                <a:off x="10159904" y="3351674"/>
                <a:ext cx="1356269" cy="846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80531E-97E0-A7C0-0C2E-0ED22713C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04" y="3351674"/>
                <a:ext cx="1356269" cy="846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8D0EA-74CA-28DB-B99B-94441AC7AFB5}"/>
                  </a:ext>
                </a:extLst>
              </p:cNvPr>
              <p:cNvSpPr txBox="1"/>
              <p:nvPr/>
            </p:nvSpPr>
            <p:spPr>
              <a:xfrm>
                <a:off x="10159904" y="4670436"/>
                <a:ext cx="13585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latin typeface="Cambria Math" panose="02040503050406030204" pitchFamily="18" charset="0"/>
                        </a:rPr>
                        <m:t>≈3.81</m:t>
                      </m:r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58D0EA-74CA-28DB-B99B-94441AC7A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04" y="4670436"/>
                <a:ext cx="1358577" cy="369332"/>
              </a:xfrm>
              <a:prstGeom prst="rect">
                <a:avLst/>
              </a:prstGeom>
              <a:blipFill>
                <a:blip r:embed="rId8"/>
                <a:stretch>
                  <a:fillRect l="-4484" r="-4484"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81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E8EB-90B9-4AC1-3FE4-90BA9E0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Vertex models on the sphere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FF9F5-08CA-9921-FA51-0174E93D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0DA61-7792-0082-FAF8-2EE9ADC8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DFE0F-1C95-FE01-E914-A4B43890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6B170-25DA-E6FA-2955-6708B1E8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" r="1"/>
          <a:stretch/>
        </p:blipFill>
        <p:spPr>
          <a:xfrm>
            <a:off x="176840" y="1074842"/>
            <a:ext cx="4444322" cy="21581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5AABD-324E-6F1A-A903-1564F8092681}"/>
                  </a:ext>
                </a:extLst>
              </p:cNvPr>
              <p:cNvSpPr txBox="1"/>
              <p:nvPr/>
            </p:nvSpPr>
            <p:spPr>
              <a:xfrm>
                <a:off x="5346220" y="1369450"/>
                <a:ext cx="6364000" cy="1503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b="0" i="0" u="none" strike="noStrike" baseline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What about curved surfaces?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depend on curvature?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Sphere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: geodesic distances and curved polygons.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5AABD-324E-6F1A-A903-1564F809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20" y="1369450"/>
                <a:ext cx="6364000" cy="1503104"/>
              </a:xfrm>
              <a:prstGeom prst="rect">
                <a:avLst/>
              </a:prstGeom>
              <a:blipFill>
                <a:blip r:embed="rId3"/>
                <a:stretch>
                  <a:fillRect l="-575" t="-2439" r="-287" b="-5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C6C4E-E930-36B7-5564-8CB5B94DCCB6}"/>
                  </a:ext>
                </a:extLst>
              </p:cNvPr>
              <p:cNvSpPr txBox="1"/>
              <p:nvPr/>
            </p:nvSpPr>
            <p:spPr>
              <a:xfrm>
                <a:off x="176840" y="3625012"/>
                <a:ext cx="7492244" cy="140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dirty="0">
                  <a:latin typeface="+mj-lt"/>
                </a:endParaRPr>
              </a:p>
              <a:p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6C6C4E-E930-36B7-5564-8CB5B94DC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0" y="3625012"/>
                <a:ext cx="7492244" cy="1407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08AF5A-7C24-A3E3-FFAD-D37B7BEABEEF}"/>
                  </a:ext>
                </a:extLst>
              </p:cNvPr>
              <p:cNvSpPr txBox="1"/>
              <p:nvPr/>
            </p:nvSpPr>
            <p:spPr>
              <a:xfrm>
                <a:off x="3490382" y="4887409"/>
                <a:ext cx="3032497" cy="14078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400" b="0" dirty="0">
                  <a:latin typeface="+mj-lt"/>
                </a:endParaRPr>
              </a:p>
              <a:p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08AF5A-7C24-A3E3-FFAD-D37B7BEAB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382" y="4887409"/>
                <a:ext cx="3032497" cy="1407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915400-0EC0-B3D9-CCB7-3D2CB3F9151B}"/>
                  </a:ext>
                </a:extLst>
              </p:cNvPr>
              <p:cNvSpPr txBox="1"/>
              <p:nvPr/>
            </p:nvSpPr>
            <p:spPr>
              <a:xfrm>
                <a:off x="1305148" y="5093953"/>
                <a:ext cx="1599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b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(Set</a:t>
                </a:r>
                <a:r>
                  <a:rPr lang="en-GB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>
                    <a:latin typeface="+mj-lt"/>
                  </a:rPr>
                  <a:t>)</a:t>
                </a:r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915400-0EC0-B3D9-CCB7-3D2CB3F9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48" y="5093953"/>
                <a:ext cx="1599862" cy="369332"/>
              </a:xfrm>
              <a:prstGeom prst="rect">
                <a:avLst/>
              </a:prstGeom>
              <a:blipFill>
                <a:blip r:embed="rId6"/>
                <a:stretch>
                  <a:fillRect l="-9506" t="-26667" r="-11027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65567-F050-49EC-2A12-DBC7A1094C91}"/>
                  </a:ext>
                </a:extLst>
              </p:cNvPr>
              <p:cNvSpPr txBox="1"/>
              <p:nvPr/>
            </p:nvSpPr>
            <p:spPr>
              <a:xfrm>
                <a:off x="8890819" y="4273357"/>
                <a:ext cx="1437894" cy="846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65567-F050-49EC-2A12-DBC7A1094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819" y="4273357"/>
                <a:ext cx="1437894" cy="8464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F9BD9-EACD-90B6-675B-224F2BACA433}"/>
                  </a:ext>
                </a:extLst>
              </p:cNvPr>
              <p:cNvSpPr txBox="1"/>
              <p:nvPr/>
            </p:nvSpPr>
            <p:spPr>
              <a:xfrm>
                <a:off x="8890819" y="3238542"/>
                <a:ext cx="1437894" cy="846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GB" sz="2400" dirty="0" err="1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8F9BD9-EACD-90B6-675B-224F2BACA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819" y="3238542"/>
                <a:ext cx="1437894" cy="84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Circular 5">
            <a:extLst>
              <a:ext uri="{FF2B5EF4-FFF2-40B4-BE49-F238E27FC236}">
                <a16:creationId xmlns:a16="http://schemas.microsoft.com/office/drawing/2014/main" id="{434B54BC-68B4-3826-85FC-1A8B8A76F59C}"/>
              </a:ext>
            </a:extLst>
          </p:cNvPr>
          <p:cNvSpPr/>
          <p:nvPr/>
        </p:nvSpPr>
        <p:spPr>
          <a:xfrm rot="15473400" flipH="1">
            <a:off x="2844792" y="4575077"/>
            <a:ext cx="721318" cy="62781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351745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75B7C-EA66-67EA-F71A-CD1D3706AD3B}"/>
                  </a:ext>
                </a:extLst>
              </p:cNvPr>
              <p:cNvSpPr txBox="1"/>
              <p:nvPr/>
            </p:nvSpPr>
            <p:spPr>
              <a:xfrm>
                <a:off x="8182822" y="5368746"/>
                <a:ext cx="3116826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rad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: unit of length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B75B7C-EA66-67EA-F71A-CD1D3706A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822" y="5368746"/>
                <a:ext cx="3116826" cy="539571"/>
              </a:xfrm>
              <a:prstGeom prst="rect">
                <a:avLst/>
              </a:prstGeom>
              <a:blipFill>
                <a:blip r:embed="rId9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4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DE6-EE5E-B50C-B8C1-2CFB525A141A}"/>
                  </a:ext>
                </a:extLst>
              </p:cNvPr>
              <p:cNvSpPr txBox="1"/>
              <p:nvPr/>
            </p:nvSpPr>
            <p:spPr>
              <a:xfrm>
                <a:off x="255620" y="1391408"/>
                <a:ext cx="6467458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b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No. cells,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=32, 48, 64, 96, 128, 192, 256, 512, 1024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Generate multiple configurations and minimise surface energy.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Fraction of states with zero energy,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𝐹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Probability distribution,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𝑃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Mean of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𝑃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estimates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≈3.85</m:t>
                    </m:r>
                  </m:oMath>
                </a14:m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Planar case: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24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independent of system size. </a:t>
                </a: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95DE6-EE5E-B50C-B8C1-2CFB525A1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20" y="1391408"/>
                <a:ext cx="6467458" cy="4647426"/>
              </a:xfrm>
              <a:prstGeom prst="rect">
                <a:avLst/>
              </a:prstGeom>
              <a:blipFill>
                <a:blip r:embed="rId2"/>
                <a:stretch>
                  <a:fillRect l="-660" t="-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EFC0259-D82F-A15A-4F19-BFEE350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Measuring critical shape index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3990C-9366-59C6-F995-E4273A97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AAA399-25C1-BCA6-D8EC-BCBBB562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EE8C4-CAE4-7D3F-770C-0633E686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D3A8AC-A22C-635A-867C-73728CBC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994"/>
          <a:stretch/>
        </p:blipFill>
        <p:spPr>
          <a:xfrm>
            <a:off x="6292668" y="2609061"/>
            <a:ext cx="5792599" cy="3591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2AC93-1564-BFCD-148E-D733FB1D51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7" r="51903"/>
          <a:stretch/>
        </p:blipFill>
        <p:spPr>
          <a:xfrm>
            <a:off x="7180278" y="1097698"/>
            <a:ext cx="1322190" cy="1337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9311D-35D9-642D-43BF-56270DCAEDA8}"/>
                  </a:ext>
                </a:extLst>
              </p:cNvPr>
              <p:cNvSpPr txBox="1"/>
              <p:nvPr/>
            </p:nvSpPr>
            <p:spPr>
              <a:xfrm>
                <a:off x="9361561" y="1526974"/>
                <a:ext cx="1939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Red: small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Blue: large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49311D-35D9-642D-43BF-56270DCAE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561" y="1526974"/>
                <a:ext cx="1939413" cy="707886"/>
              </a:xfrm>
              <a:prstGeom prst="rect">
                <a:avLst/>
              </a:prstGeom>
              <a:blipFill>
                <a:blip r:embed="rId5"/>
                <a:stretch>
                  <a:fillRect l="-2830" t="-85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3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1C09B-277A-BEA3-2574-E3C1E4655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B723-5F3F-6D9B-B758-68B83D6A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Critical shape index varies with curvature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273F4-638E-65FC-100B-1EFEA751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7BDB4-CA18-3E49-B553-26160951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3D1E7-E298-55D2-6494-BEBE1FBD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301D5-C9C6-33AF-3F51-119114BC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10" r="-753"/>
          <a:stretch/>
        </p:blipFill>
        <p:spPr>
          <a:xfrm>
            <a:off x="124132" y="2718141"/>
            <a:ext cx="5889522" cy="3591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5EB9A-09DF-3B67-117C-A3ED45D8E4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11" r="-579"/>
          <a:stretch/>
        </p:blipFill>
        <p:spPr>
          <a:xfrm>
            <a:off x="838200" y="1115708"/>
            <a:ext cx="1406013" cy="1337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4176D-849E-8225-1B00-EEB44D720AB5}"/>
                  </a:ext>
                </a:extLst>
              </p:cNvPr>
              <p:cNvSpPr txBox="1"/>
              <p:nvPr/>
            </p:nvSpPr>
            <p:spPr>
              <a:xfrm>
                <a:off x="3068893" y="1526974"/>
                <a:ext cx="193941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Red: small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Blue: large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04176D-849E-8225-1B00-EEB44D72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93" y="1526974"/>
                <a:ext cx="1939413" cy="707886"/>
              </a:xfrm>
              <a:prstGeom prst="rect">
                <a:avLst/>
              </a:prstGeom>
              <a:blipFill>
                <a:blip r:embed="rId4"/>
                <a:stretch>
                  <a:fillRect l="-2508" t="-85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AEB0CA-E91A-45E0-528D-BD1118F69097}"/>
                  </a:ext>
                </a:extLst>
              </p:cNvPr>
              <p:cNvSpPr txBox="1"/>
              <p:nvPr/>
            </p:nvSpPr>
            <p:spPr>
              <a:xfrm>
                <a:off x="6094412" y="1789143"/>
                <a:ext cx="6096000" cy="374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=32, 48, 64, 96, 128, 192, 256, 512, 1024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Average cell area fixed! 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𝐴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=1</m:t>
                    </m:r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Sphere radius:</a:t>
                </a:r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radPr>
                      <m:deg/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𝑁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/4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𝜋</m:t>
                        </m:r>
                      </m:e>
                    </m:rad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   </a:t>
                </a:r>
                <a:r>
                  <a:rPr lang="en-GB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i.e.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size depends 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Transition point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shifts as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varies.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Spherical case: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decreases as curvature       increases.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AEB0CA-E91A-45E0-528D-BD1118F6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89143"/>
                <a:ext cx="6096000" cy="3748270"/>
              </a:xfrm>
              <a:prstGeom prst="rect">
                <a:avLst/>
              </a:prstGeom>
              <a:blipFill>
                <a:blip r:embed="rId5"/>
                <a:stretch>
                  <a:fillRect l="-900" r="-800"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6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A940-5D01-2154-41B8-DE0007DD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F757-D7F3-4D60-318D-D2C0113E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System size influences cell behaviour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13C7E4-B9F0-3974-3F13-5BF49EEB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EE591-46B5-4A45-332A-5B6F74DC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54781-A525-F752-3EB6-39438F9A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56F91-ABD1-235A-FF21-10C40AA1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37" y="2002807"/>
            <a:ext cx="6253317" cy="4131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13CC-CB97-F165-905A-6A2DF2F20881}"/>
                  </a:ext>
                </a:extLst>
              </p:cNvPr>
              <p:cNvSpPr txBox="1"/>
              <p:nvPr/>
            </p:nvSpPr>
            <p:spPr>
              <a:xfrm>
                <a:off x="245806" y="1394159"/>
                <a:ext cx="5341374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Overdamped Brownian dynamics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𝑇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≠0)</m:t>
                    </m:r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Mean square displacement, MSD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𝑇</m:t>
                    </m:r>
                    <m:r>
                      <a:rPr lang="en-GB" sz="200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=5×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10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−4</m:t>
                        </m:r>
                      </m:sup>
                    </m:sSup>
                  </m:oMath>
                </a14:m>
                <a:endParaRPr lang="en-GB" sz="2000" b="0" i="1" dirty="0">
                  <a:latin typeface="Cambria Math" panose="02040503050406030204" pitchFamily="18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=32, 128, 1024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=3.75</m:t>
                    </m:r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𝑘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=1</m:t>
                    </m:r>
                  </m:oMath>
                </a14:m>
                <a:endParaRPr lang="en-GB" sz="2000" b="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Characteristic relaxation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=32 :1024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=3.775</m:t>
                    </m:r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,</a:t>
                </a:r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𝑘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𝑟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=0</m:t>
                    </m:r>
                  </m:oMath>
                </a14:m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8313CC-CB97-F165-905A-6A2DF2F2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06" y="1394159"/>
                <a:ext cx="5341374" cy="5016758"/>
              </a:xfrm>
              <a:prstGeom prst="rect">
                <a:avLst/>
              </a:prstGeom>
              <a:blipFill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F4C90-AAD0-E3CE-6E57-83C3CD68E8CB}"/>
                  </a:ext>
                </a:extLst>
              </p:cNvPr>
              <p:cNvSpPr txBox="1"/>
              <p:nvPr/>
            </p:nvSpPr>
            <p:spPr>
              <a:xfrm>
                <a:off x="6145156" y="1192139"/>
                <a:ext cx="17501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Red: small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Blue: large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DF4C90-AAD0-E3CE-6E57-83C3CD68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56" y="1192139"/>
                <a:ext cx="1750142" cy="707886"/>
              </a:xfrm>
              <a:prstGeom prst="rect">
                <a:avLst/>
              </a:prstGeom>
              <a:blipFill>
                <a:blip r:embed="rId4"/>
                <a:stretch>
                  <a:fillRect l="-2787" t="-1724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846358-35E6-26CD-6E3D-F1A547054D90}"/>
              </a:ext>
            </a:extLst>
          </p:cNvPr>
          <p:cNvCxnSpPr/>
          <p:nvPr/>
        </p:nvCxnSpPr>
        <p:spPr>
          <a:xfrm>
            <a:off x="9684773" y="1681316"/>
            <a:ext cx="943897" cy="9733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AC31383-A1B2-AA38-5688-564272C81635}"/>
              </a:ext>
            </a:extLst>
          </p:cNvPr>
          <p:cNvSpPr txBox="1"/>
          <p:nvPr/>
        </p:nvSpPr>
        <p:spPr>
          <a:xfrm>
            <a:off x="8699089" y="1311984"/>
            <a:ext cx="161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Diffusive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7D0A4-C238-553A-AEFB-FAB465AB21B9}"/>
              </a:ext>
            </a:extLst>
          </p:cNvPr>
          <p:cNvSpPr txBox="1"/>
          <p:nvPr/>
        </p:nvSpPr>
        <p:spPr>
          <a:xfrm>
            <a:off x="10321412" y="1311984"/>
            <a:ext cx="161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Caged</a:t>
            </a: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60056C19-BF29-57B0-0463-C276FB14359A}"/>
              </a:ext>
            </a:extLst>
          </p:cNvPr>
          <p:cNvSpPr/>
          <p:nvPr/>
        </p:nvSpPr>
        <p:spPr>
          <a:xfrm rot="5400000">
            <a:off x="10948079" y="1585593"/>
            <a:ext cx="1208417" cy="849263"/>
          </a:xfrm>
          <a:prstGeom prst="circular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61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FF73D-0538-DFBA-BDBB-54BD88C4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BCACB-8C42-BB60-70AA-56F280C3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Growth can cause jamming or unjamming</a:t>
            </a:r>
            <a:endParaRPr lang="en-GB" i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4232C-FB5D-E360-BE75-CC21166F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3B72E-D4B9-876B-9063-BFD16B91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D8C42-DDB8-89A2-E155-675D1A82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99EB8-01A9-41C4-19DD-F406913E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9" y="1645700"/>
            <a:ext cx="5978647" cy="3869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0D5E0-CF21-D3D2-19CB-EFC16B4FAA9B}"/>
                  </a:ext>
                </a:extLst>
              </p:cNvPr>
              <p:cNvSpPr txBox="1"/>
              <p:nvPr/>
            </p:nvSpPr>
            <p:spPr>
              <a:xfrm>
                <a:off x="6499123" y="1268362"/>
                <a:ext cx="5525728" cy="556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𝑁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Verdana" panose="020B0604030504040204" pitchFamily="34" charset="0"/>
                              </a:rPr>
                              <m:t>𝐴</m:t>
                            </m:r>
                          </m:e>
                        </m:d>
                      </m:e>
                    </m:rad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×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)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1) Constant cell size,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20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𝐴</m:t>
                        </m:r>
                      </m:e>
                    </m:d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Increase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</m:oMath>
                </a14:m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⇒</m:t>
                    </m:r>
                  </m:oMath>
                </a14:m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Increase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Can cause jamming.</a:t>
                </a:r>
              </a:p>
              <a:p>
                <a:pPr lvl="1"/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                      </a:t>
                </a: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2) Constant sphere radius,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𝑅</m:t>
                    </m:r>
                  </m:oMath>
                </a14:m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Increase</a:t>
                </a:r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𝑁</m:t>
                    </m:r>
                  </m:oMath>
                </a14:m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⇒</m:t>
                    </m:r>
                  </m:oMath>
                </a14:m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Decrease</a:t>
                </a:r>
                <a:r>
                  <a:rPr lang="en-GB" sz="20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Can cause unjamming.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Size of cells relative to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𝑅</m:t>
                    </m:r>
                  </m:oMath>
                </a14:m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(</a:t>
                </a:r>
                <a:r>
                  <a:rPr lang="en-GB" i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i.e.</a:t>
                </a:r>
                <a:r>
                  <a:rPr lang="en-GB" dirty="0">
                    <a:latin typeface="Verdana" panose="020B0604030504040204" pitchFamily="34" charset="0"/>
                    <a:ea typeface="Verdana" panose="020B0604030504040204" pitchFamily="34" charset="0"/>
                  </a:rPr>
                  <a:t> curvature) influences jamming!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0D5E0-CF21-D3D2-19CB-EFC16B4FA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3" y="1268362"/>
                <a:ext cx="5525728" cy="5567037"/>
              </a:xfrm>
              <a:prstGeom prst="rect">
                <a:avLst/>
              </a:prstGeom>
              <a:blipFill>
                <a:blip r:embed="rId3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26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736EB-C5DB-417C-745B-3DF89245E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3AB5-FB9B-9466-C4A4-38F3AFB9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</a:rPr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3BDA9-F13B-EE4D-236A-E75357F9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Thursday, 31 October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93C9E-463A-E015-8FFE-5C9B7262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Callum Marples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4E257-A6D9-8E7A-74C9-AFCC1C79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F9E0-7CC1-483F-AD0A-9F36236792E3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C35D7-C444-D7B3-689C-E6236D567E39}"/>
                  </a:ext>
                </a:extLst>
              </p:cNvPr>
              <p:cNvSpPr txBox="1"/>
              <p:nvPr/>
            </p:nvSpPr>
            <p:spPr>
              <a:xfrm>
                <a:off x="838200" y="1868757"/>
                <a:ext cx="105156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Vertex models on a sphere.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Curvature influences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𝑝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Effect persists when temperature is non-zero.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Cell division could cause either jamming or unjamming!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Verdana" panose="020B0604030504040204" pitchFamily="34" charset="0"/>
                    <a:ea typeface="Verdana" panose="020B0604030504040204" pitchFamily="34" charset="0"/>
                  </a:rPr>
                  <a:t>Behaviour expected to be generic?</a:t>
                </a:r>
              </a:p>
              <a:p>
                <a:endParaRPr lang="en-GB" sz="24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err="1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5C35D7-C444-D7B3-689C-E6236D567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68757"/>
                <a:ext cx="10515600" cy="4154984"/>
              </a:xfrm>
              <a:prstGeom prst="rect">
                <a:avLst/>
              </a:prstGeom>
              <a:blipFill>
                <a:blip r:embed="rId2"/>
                <a:stretch>
                  <a:fillRect l="-812" t="-1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31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TT_6103 (PowerPoint Guidelines) POT_Widescreen_002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Widescreen_001" id="{81F3E3EA-E64F-4445-9547-4C0E98DD302B}" vid="{B96464EC-35CD-433F-A30D-F35B5417D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POT_Widescreen_002</Template>
  <TotalTime>6442</TotalTime>
  <Words>562</Words>
  <Application>Microsoft Office PowerPoint</Application>
  <PresentationFormat>Widescreen</PresentationFormat>
  <Paragraphs>143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Cambria Math</vt:lpstr>
      <vt:lpstr>Georgia</vt:lpstr>
      <vt:lpstr>Impact</vt:lpstr>
      <vt:lpstr>Verdana</vt:lpstr>
      <vt:lpstr>NOTT_6103 (PowerPoint Guidelines) POT_Widescreen_002</vt:lpstr>
      <vt:lpstr>SysBio Journal Club  31st October 2024 </vt:lpstr>
      <vt:lpstr>Today’s Paper</vt:lpstr>
      <vt:lpstr>Background</vt:lpstr>
      <vt:lpstr>Vertex models on the sphere</vt:lpstr>
      <vt:lpstr>Measuring critical shape index</vt:lpstr>
      <vt:lpstr>Critical shape index varies with curvature</vt:lpstr>
      <vt:lpstr>System size influences cell behaviour</vt:lpstr>
      <vt:lpstr>Growth can cause jamming or unjamming</vt:lpstr>
      <vt:lpstr>Summary</vt:lpstr>
      <vt:lpstr>PowerPoint Presentation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Marples</dc:creator>
  <cp:lastModifiedBy>Callum Marples</cp:lastModifiedBy>
  <cp:revision>97</cp:revision>
  <dcterms:created xsi:type="dcterms:W3CDTF">2018-01-10T14:49:11Z</dcterms:created>
  <dcterms:modified xsi:type="dcterms:W3CDTF">2025-02-13T02:03:32Z</dcterms:modified>
</cp:coreProperties>
</file>